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71" r:id="rId3"/>
    <p:sldId id="272" r:id="rId4"/>
    <p:sldId id="285" r:id="rId5"/>
    <p:sldId id="278" r:id="rId6"/>
    <p:sldId id="280" r:id="rId7"/>
    <p:sldId id="281" r:id="rId8"/>
    <p:sldId id="282" r:id="rId9"/>
    <p:sldId id="275" r:id="rId10"/>
    <p:sldId id="283" r:id="rId11"/>
    <p:sldId id="284" r:id="rId12"/>
    <p:sldId id="279" r:id="rId13"/>
    <p:sldId id="277" r:id="rId14"/>
    <p:sldId id="273" r:id="rId15"/>
    <p:sldId id="261" r:id="rId16"/>
    <p:sldId id="276" r:id="rId17"/>
    <p:sldId id="274" r:id="rId18"/>
    <p:sldId id="28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2"/>
    <p:restoredTop sz="94692"/>
  </p:normalViewPr>
  <p:slideViewPr>
    <p:cSldViewPr snapToGrid="0" snapToObjects="1">
      <p:cViewPr>
        <p:scale>
          <a:sx n="101" d="100"/>
          <a:sy n="101" d="100"/>
        </p:scale>
        <p:origin x="-6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E8DC6F-6B16-B342-86BA-55C6F3072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5F91A2A-7FB1-0C4D-B60E-5E925824F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7059BEC-4EC9-CE49-8E03-8EF03203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578FE62-9E99-6F49-B49B-7BF6B51F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FBE3879-3F59-B742-9F1E-4A51D706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1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59D38D-9D3A-1A44-B2D4-3A5FF5E6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9488D41E-EEF5-A341-9EC5-B9CC4B424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51A0A23-EB27-224A-B593-AECEE217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321AE32-7213-714E-9693-CFD97853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9E8C3C8-8B3A-3148-8FD1-A5694CAF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50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7123E7B1-0488-F54C-9FC2-6CB601C14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C304237E-F781-FF48-83FC-28DA42590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7B5BC4D-B0D7-7249-B042-53C61D9F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28216A2-A9A1-6244-B499-78459905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892BC30-47B5-EF4F-8DFB-40AA5E3D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03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529406-AF7B-5148-A8A0-640ED127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D09FD09-F181-FB45-9BB8-2512792D7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5DFFD99-E676-AB40-AB7F-22BFE7AA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082530A-03F0-FF41-BE6E-6599F0A6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7C6EB1C-7FF5-9E49-85C1-64F6DEE4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50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E63EAE9-764D-7242-A1FD-F16AD6AC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2C6918D-E7CE-C544-A632-1DB853937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15145E7-23D0-C34C-9413-BDF18F2B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82D6960-A589-4848-B9B1-C0E2788A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FC0EFBA-6356-9A4E-B2F9-C9A90CB3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54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7C3DD2-F59B-E74E-BB13-2E67A5AD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1B0D7E2-C3CC-6C44-8D2F-A49750121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5902A004-E4A2-214A-BF18-C253CD667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94BBFF2-5B67-2245-ACC6-365DD89C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BB13CE6F-767A-1F45-BAC9-E973A995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9B588EA2-6B63-124C-8FDD-F174ADDB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74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6338F1-B648-514D-9B28-28967B35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3E1CDB2-F345-FE4C-A39B-89444F9AB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B19B0A4B-74DE-F743-837A-117DB0361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FEE7835E-12B7-7E42-9A29-8E4DCC6F3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C4A6E0EF-0437-7C44-98C5-2A004F96A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70177532-CAAE-5F46-A48A-C0C1AED5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4C89DF7B-D43E-544F-B47E-54262F0B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ED16093F-2406-2849-B056-5422F7EF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46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D0F6E7-3E0E-CD43-B75E-258CB8CA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1B61FE2E-EC72-6D48-874A-0D01CFCA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2B052E25-CE57-A24B-A3DC-D00C4E8A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D195F99D-D2B8-DA4F-97AD-44283B61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88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B4F349F-CC61-304C-A924-DFE8D554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4ACC1263-76AA-3444-9DE9-E5F0C5B0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B340E92C-E24A-594F-81DD-B869941C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52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63D8F7-5DED-0648-A1D3-9634B6FA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A8E3826-B20D-0E41-8E4E-A665B7FF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1D7CB60A-DA51-AD4C-85E6-97FCBA269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C01227D-FFF7-D546-ADF9-8A88BBEF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BB60FE72-91DB-2843-88B7-033E427B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DA89D4AB-CD69-C148-B9D8-25EA1737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20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3B8B4CD-4CD6-464D-9DFD-B96BBA82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CA4612A0-65E5-F34E-B4BD-0F5B5F564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D16B553-CE9D-E849-A029-0B0199D7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9EFEA9B-F63F-5749-A470-08E07084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B1EE2BCF-AF01-7F41-BCA6-743FBCA5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B99E8E60-8EF9-9F49-ACFD-5EF14E46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97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2E885016-9C20-B54D-8DC8-193045F3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D4A59F7-BA7B-8143-82EA-EE83AB79E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0F463D3-7918-0648-90D8-451E410CC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18E9B-CD82-EE4F-8608-0053A867E936}" type="datetimeFigureOut">
              <a:rPr lang="nl-NL" smtClean="0"/>
              <a:t>8-2-2020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6725885-48E1-9B4D-A155-32B21C8B7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1CF1256-FFD3-5644-A839-0E1CC79CB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5764-CCE8-2541-A7C9-79760A7E89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69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tiff"/><Relationship Id="rId4" Type="http://schemas.openxmlformats.org/officeDocument/2006/relationships/image" Target="../media/image3.png"/><Relationship Id="rId9" Type="http://schemas.openxmlformats.org/officeDocument/2006/relationships/image" Target="../media/image2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e1.global/testru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tiff"/><Relationship Id="rId5" Type="http://schemas.openxmlformats.org/officeDocument/2006/relationships/image" Target="../media/image4.png"/><Relationship Id="rId10" Type="http://schemas.openxmlformats.org/officeDocument/2006/relationships/image" Target="../media/image10.tiff"/><Relationship Id="rId4" Type="http://schemas.openxmlformats.org/officeDocument/2006/relationships/image" Target="../media/image3.png"/><Relationship Id="rId9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1"/>
            <a:ext cx="12477884" cy="2222691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9771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72280670-BDA4-403D-91CB-C6128034D0AB}"/>
              </a:ext>
            </a:extLst>
          </p:cNvPr>
          <p:cNvSpPr txBox="1"/>
          <p:nvPr/>
        </p:nvSpPr>
        <p:spPr>
          <a:xfrm>
            <a:off x="473127" y="4882241"/>
            <a:ext cx="710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latin typeface="Arial Black" panose="020B0A04020102020204" pitchFamily="34" charset="0"/>
              </a:rPr>
              <a:t>Thursday</a:t>
            </a:r>
            <a:r>
              <a:rPr lang="nl-NL" sz="2000" b="1" dirty="0">
                <a:latin typeface="Arial Black" panose="020B0A04020102020204" pitchFamily="34" charset="0"/>
              </a:rPr>
              <a:t> evening 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Februari 6th 2020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Thialf Restaurant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Heerenveen, NED</a:t>
            </a:r>
            <a:endParaRPr lang="nl-NL" sz="2400" b="1" dirty="0">
              <a:latin typeface="Arial Black" panose="020B0A04020102020204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371967" y="201718"/>
            <a:ext cx="7257685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34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371967" y="811484"/>
            <a:ext cx="5026879" cy="46564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426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426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426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426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7808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94127"/>
            <a:ext cx="1490869" cy="106245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544B14CE-7659-4E25-B5DA-43103F63ED4A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6D01ED77-1862-4902-BC97-EFF5601CE234}"/>
              </a:ext>
            </a:extLst>
          </p:cNvPr>
          <p:cNvSpPr txBox="1"/>
          <p:nvPr/>
        </p:nvSpPr>
        <p:spPr>
          <a:xfrm>
            <a:off x="2266696" y="2598301"/>
            <a:ext cx="6016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/>
              <a:t>WELCOME TO ICEDERBY</a:t>
            </a:r>
            <a:endParaRPr lang="nl-NL" sz="24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4DEAE62D-A244-4FF1-9CA9-814529FEDD90}"/>
              </a:ext>
            </a:extLst>
          </p:cNvPr>
          <p:cNvSpPr txBox="1"/>
          <p:nvPr/>
        </p:nvSpPr>
        <p:spPr>
          <a:xfrm>
            <a:off x="1555443" y="3285234"/>
            <a:ext cx="898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+mj-lt"/>
              </a:rPr>
              <a:t>- Too </a:t>
            </a:r>
            <a:r>
              <a:rPr lang="nl-NL" sz="2000" b="1" dirty="0" err="1">
                <a:latin typeface="+mj-lt"/>
              </a:rPr>
              <a:t>good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an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opportinity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for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the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entire</a:t>
            </a:r>
            <a:r>
              <a:rPr lang="nl-NL" sz="2000" b="1" dirty="0">
                <a:latin typeface="+mj-lt"/>
              </a:rPr>
              <a:t> skating </a:t>
            </a:r>
            <a:r>
              <a:rPr lang="nl-NL" sz="2000" b="1" dirty="0" err="1">
                <a:latin typeface="+mj-lt"/>
              </a:rPr>
              <a:t>world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to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not</a:t>
            </a:r>
            <a:r>
              <a:rPr lang="nl-NL" sz="2000" b="1" dirty="0">
                <a:latin typeface="+mj-lt"/>
              </a:rPr>
              <a:t> get </a:t>
            </a:r>
            <a:r>
              <a:rPr lang="nl-NL" sz="2000" b="1" dirty="0" err="1">
                <a:latin typeface="+mj-lt"/>
              </a:rPr>
              <a:t>started</a:t>
            </a:r>
            <a:r>
              <a:rPr lang="nl-NL" sz="2000" b="1" dirty="0">
                <a:latin typeface="+mj-lt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78007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60805CA-0460-4348-B641-C1D7D2722037}"/>
              </a:ext>
            </a:extLst>
          </p:cNvPr>
          <p:cNvSpPr txBox="1"/>
          <p:nvPr/>
        </p:nvSpPr>
        <p:spPr>
          <a:xfrm>
            <a:off x="870857" y="1742459"/>
            <a:ext cx="27329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/>
              <a:t>Ethics</a:t>
            </a:r>
            <a:r>
              <a:rPr lang="nl-NL" sz="2800" b="1" dirty="0"/>
              <a:t> </a:t>
            </a:r>
            <a:r>
              <a:rPr lang="nl-NL" sz="2800" b="1" dirty="0" err="1"/>
              <a:t>and</a:t>
            </a:r>
            <a:r>
              <a:rPr lang="nl-NL" sz="2800" b="1" dirty="0"/>
              <a:t> Media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40FBA089-CB50-EA4E-A380-031065924144}"/>
              </a:ext>
            </a:extLst>
          </p:cNvPr>
          <p:cNvSpPr txBox="1"/>
          <p:nvPr/>
        </p:nvSpPr>
        <p:spPr>
          <a:xfrm>
            <a:off x="2122714" y="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3CDEF28-C2E7-A347-B0B3-1956A661C910}"/>
              </a:ext>
            </a:extLst>
          </p:cNvPr>
          <p:cNvSpPr txBox="1"/>
          <p:nvPr/>
        </p:nvSpPr>
        <p:spPr>
          <a:xfrm>
            <a:off x="867641" y="2546475"/>
            <a:ext cx="69374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Ethical</a:t>
            </a:r>
            <a:r>
              <a:rPr lang="nl-NL" sz="2400" dirty="0"/>
              <a:t> </a:t>
            </a:r>
            <a:r>
              <a:rPr lang="nl-NL" sz="2400" dirty="0" err="1"/>
              <a:t>aspects</a:t>
            </a:r>
            <a:r>
              <a:rPr lang="nl-NL" sz="2400" dirty="0"/>
              <a:t> of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fully</a:t>
            </a:r>
            <a:r>
              <a:rPr lang="nl-NL" sz="2400" dirty="0"/>
              <a:t> </a:t>
            </a:r>
            <a:r>
              <a:rPr lang="nl-NL" sz="2400" dirty="0" err="1"/>
              <a:t>inform</a:t>
            </a:r>
            <a:r>
              <a:rPr lang="nl-NL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written</a:t>
            </a:r>
            <a:r>
              <a:rPr lang="nl-NL" sz="2400" dirty="0"/>
              <a:t> </a:t>
            </a:r>
            <a:r>
              <a:rPr lang="nl-NL" sz="2400" dirty="0" err="1"/>
              <a:t>permission</a:t>
            </a:r>
            <a:r>
              <a:rPr lang="nl-NL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debriefing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confidentiality</a:t>
            </a:r>
            <a:endParaRPr lang="nl-NL" sz="2400" dirty="0"/>
          </a:p>
          <a:p>
            <a:pPr lvl="1"/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Restrictions</a:t>
            </a:r>
            <a:r>
              <a:rPr lang="nl-NL" sz="2400" dirty="0"/>
              <a:t> </a:t>
            </a:r>
            <a:r>
              <a:rPr lang="nl-NL" sz="2400" dirty="0" err="1"/>
              <a:t>according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Test Run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No media </a:t>
            </a:r>
            <a:r>
              <a:rPr lang="nl-NL" sz="2400" dirty="0" err="1"/>
              <a:t>activation</a:t>
            </a:r>
            <a:endParaRPr lang="nl-NL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No </a:t>
            </a:r>
            <a:r>
              <a:rPr lang="nl-NL" sz="2400" dirty="0" err="1"/>
              <a:t>Social</a:t>
            </a:r>
            <a:r>
              <a:rPr lang="nl-NL" sz="2400" dirty="0"/>
              <a:t> Media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Our</a:t>
            </a:r>
            <a:r>
              <a:rPr lang="nl-NL" sz="2400" dirty="0"/>
              <a:t> Special Media party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SBC Media</a:t>
            </a:r>
          </a:p>
          <a:p>
            <a:pPr lvl="1"/>
            <a:endParaRPr lang="nl-NL" sz="2000" dirty="0"/>
          </a:p>
          <a:p>
            <a:pPr lvl="0"/>
            <a:endParaRPr lang="nl-NL" sz="2000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4349F78D-E234-DA4D-9AF2-7F886DAA52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86" y="1298896"/>
            <a:ext cx="2353731" cy="3337380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xmlns="" id="{757C20C5-08DC-447F-9009-7B56A6EFA0E5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A2BD71C9-6B87-4480-8A7D-03A9645E92F8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C21B9D0C-B19F-4749-B3F4-5ADC7E1098AD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xmlns="" id="{B6B9BA20-9B4D-4CB1-9CC6-6A2060BCDD49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64440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60805CA-0460-4348-B641-C1D7D2722037}"/>
              </a:ext>
            </a:extLst>
          </p:cNvPr>
          <p:cNvSpPr txBox="1"/>
          <p:nvPr/>
        </p:nvSpPr>
        <p:spPr>
          <a:xfrm>
            <a:off x="870857" y="1742459"/>
            <a:ext cx="27329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/>
              <a:t>Ethics</a:t>
            </a:r>
            <a:r>
              <a:rPr lang="nl-NL" sz="2800" b="1" dirty="0"/>
              <a:t> </a:t>
            </a:r>
            <a:r>
              <a:rPr lang="nl-NL" sz="2800" b="1" dirty="0" err="1"/>
              <a:t>and</a:t>
            </a:r>
            <a:r>
              <a:rPr lang="nl-NL" sz="2800" b="1" dirty="0"/>
              <a:t> Media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40FBA089-CB50-EA4E-A380-031065924144}"/>
              </a:ext>
            </a:extLst>
          </p:cNvPr>
          <p:cNvSpPr txBox="1"/>
          <p:nvPr/>
        </p:nvSpPr>
        <p:spPr>
          <a:xfrm>
            <a:off x="2122714" y="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3CDEF28-C2E7-A347-B0B3-1956A661C910}"/>
              </a:ext>
            </a:extLst>
          </p:cNvPr>
          <p:cNvSpPr txBox="1"/>
          <p:nvPr/>
        </p:nvSpPr>
        <p:spPr>
          <a:xfrm>
            <a:off x="867641" y="2546475"/>
            <a:ext cx="6937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Ethics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compliance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ISU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Incl. codes of </a:t>
            </a:r>
            <a:r>
              <a:rPr lang="nl-NL" sz="2400" dirty="0" err="1"/>
              <a:t>conduct</a:t>
            </a:r>
            <a:r>
              <a:rPr lang="nl-NL" sz="2400" dirty="0"/>
              <a:t> </a:t>
            </a:r>
            <a:r>
              <a:rPr lang="nl-NL" sz="2400" dirty="0" err="1"/>
              <a:t>prescribed</a:t>
            </a:r>
            <a:r>
              <a:rPr lang="nl-NL" sz="2400" dirty="0"/>
              <a:t> by </a:t>
            </a:r>
          </a:p>
          <a:p>
            <a:pPr lvl="1"/>
            <a:r>
              <a:rPr lang="nl-NL" sz="2400" dirty="0"/>
              <a:t>	</a:t>
            </a:r>
            <a:r>
              <a:rPr lang="nl-NL" sz="2400" dirty="0" err="1"/>
              <a:t>the</a:t>
            </a:r>
            <a:r>
              <a:rPr lang="nl-NL" sz="2400" dirty="0"/>
              <a:t> ISU Council.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ISU Code of </a:t>
            </a:r>
            <a:r>
              <a:rPr lang="nl-NL" sz="2400" dirty="0" err="1"/>
              <a:t>Ethics</a:t>
            </a:r>
            <a:r>
              <a:rPr lang="nl-NL" sz="2400" dirty="0"/>
              <a:t> 2018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Ethical</a:t>
            </a:r>
            <a:r>
              <a:rPr lang="nl-NL" sz="2400" dirty="0"/>
              <a:t> </a:t>
            </a:r>
            <a:r>
              <a:rPr lang="nl-NL" sz="2400" dirty="0" err="1"/>
              <a:t>rules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IOC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4349F78D-E234-DA4D-9AF2-7F886DAA52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21" y="1455864"/>
            <a:ext cx="2353731" cy="3337380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xmlns="" id="{8B181CFD-60C8-4CA7-B9B0-1B41C34FB045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C05BFC9F-D26D-4500-8FE5-A67E0B58FBA7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C668353E-E262-4470-A21C-AEB52B78D3AB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xmlns="" id="{6B5A310E-ED4E-4BA3-8E62-8C4B9E11EC4C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368828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60805CA-0460-4348-B641-C1D7D2722037}"/>
              </a:ext>
            </a:extLst>
          </p:cNvPr>
          <p:cNvSpPr txBox="1"/>
          <p:nvPr/>
        </p:nvSpPr>
        <p:spPr>
          <a:xfrm>
            <a:off x="870857" y="1742459"/>
            <a:ext cx="24470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Safety scenario</a:t>
            </a:r>
            <a:endParaRPr lang="nl-NL" sz="2800" b="1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40FBA089-CB50-EA4E-A380-031065924144}"/>
              </a:ext>
            </a:extLst>
          </p:cNvPr>
          <p:cNvSpPr txBox="1"/>
          <p:nvPr/>
        </p:nvSpPr>
        <p:spPr>
          <a:xfrm>
            <a:off x="2122714" y="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3CDEF28-C2E7-A347-B0B3-1956A661C910}"/>
              </a:ext>
            </a:extLst>
          </p:cNvPr>
          <p:cNvSpPr txBox="1"/>
          <p:nvPr/>
        </p:nvSpPr>
        <p:spPr>
          <a:xfrm>
            <a:off x="867640" y="2546475"/>
            <a:ext cx="376539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ISU </a:t>
            </a:r>
            <a:r>
              <a:rPr lang="nl-NL" sz="2400" dirty="0" err="1"/>
              <a:t>medical</a:t>
            </a:r>
            <a:r>
              <a:rPr lang="nl-NL" sz="2400" dirty="0"/>
              <a:t> </a:t>
            </a:r>
            <a:r>
              <a:rPr lang="nl-NL" sz="2400" dirty="0" err="1"/>
              <a:t>requirements</a:t>
            </a: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Boarding </a:t>
            </a:r>
            <a:r>
              <a:rPr lang="nl-NL" sz="2400" dirty="0" err="1"/>
              <a:t>Sidijk</a:t>
            </a: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FASE Scenario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Ice preparation</a:t>
            </a:r>
            <a:endParaRPr lang="nl-NL" sz="2400" dirty="0"/>
          </a:p>
          <a:p>
            <a:endParaRPr lang="nl-NL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C9FFC350-60CA-B644-B266-83DDCF2A40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905" y="1506016"/>
            <a:ext cx="2441840" cy="3462163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xmlns="" id="{8B51A276-25D3-4CCB-AD12-BDCE9ACCA683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84F38752-4F3F-42E4-A221-AA5BFF0D6189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C37B382A-2A17-4FD5-9332-134263E6997D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xmlns="" id="{BEE551E6-1E8C-4AF4-BB1A-798A1979C5E1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151531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B0B28360-1CDD-4832-A9A0-98989F129569}"/>
              </a:ext>
            </a:extLst>
          </p:cNvPr>
          <p:cNvSpPr txBox="1"/>
          <p:nvPr/>
        </p:nvSpPr>
        <p:spPr>
          <a:xfrm>
            <a:off x="7629652" y="5138185"/>
            <a:ext cx="4450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8EA0C02A-F084-45BC-A575-B8B1712C83A2}"/>
              </a:ext>
            </a:extLst>
          </p:cNvPr>
          <p:cNvSpPr/>
          <p:nvPr/>
        </p:nvSpPr>
        <p:spPr>
          <a:xfrm>
            <a:off x="780004" y="2394605"/>
            <a:ext cx="615091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 for adjusting the material to Icederby sizes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Sjinkie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Knegt Transfer Blocks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Invited material experts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Improved boarding set-up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Offer of two practices Icederby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(Friday 10h15-11h30)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2B2D5630-4904-401C-BEDB-F75BD7FC9543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6D12954C-2F17-4EBE-BFC4-4DA24204CC9F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B09C1067-C03C-47D0-A54B-2F7CB9D3B7CC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96E93972-9E2F-49DD-B3E0-D2B17A72C63E}"/>
              </a:ext>
            </a:extLst>
          </p:cNvPr>
          <p:cNvSpPr txBox="1"/>
          <p:nvPr/>
        </p:nvSpPr>
        <p:spPr>
          <a:xfrm>
            <a:off x="870857" y="1742459"/>
            <a:ext cx="42329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More </a:t>
            </a:r>
            <a:r>
              <a:rPr lang="nl-NL" sz="2800" b="1" dirty="0" err="1"/>
              <a:t>safety</a:t>
            </a:r>
            <a:r>
              <a:rPr lang="nl-NL" sz="2800" b="1" dirty="0"/>
              <a:t> </a:t>
            </a:r>
            <a:r>
              <a:rPr lang="nl-NL" sz="2800" b="1" dirty="0" err="1"/>
              <a:t>arrangements</a:t>
            </a:r>
            <a:r>
              <a:rPr lang="nl-NL" sz="2800" b="1" dirty="0"/>
              <a:t>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93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xmlns="" id="{4F6DC72B-4E14-3D4A-A0E1-5A94EC803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80075"/>
              </p:ext>
            </p:extLst>
          </p:nvPr>
        </p:nvGraphicFramePr>
        <p:xfrm>
          <a:off x="317572" y="1531691"/>
          <a:ext cx="5958679" cy="3606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649">
                  <a:extLst>
                    <a:ext uri="{9D8B030D-6E8A-4147-A177-3AD203B41FA5}">
                      <a16:colId xmlns:a16="http://schemas.microsoft.com/office/drawing/2014/main" xmlns="" val="1386859579"/>
                    </a:ext>
                  </a:extLst>
                </a:gridCol>
                <a:gridCol w="4320030">
                  <a:extLst>
                    <a:ext uri="{9D8B030D-6E8A-4147-A177-3AD203B41FA5}">
                      <a16:colId xmlns:a16="http://schemas.microsoft.com/office/drawing/2014/main" xmlns="" val="4115055487"/>
                    </a:ext>
                  </a:extLst>
                </a:gridCol>
              </a:tblGrid>
              <a:tr h="2942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Sunday 9th February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271795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11:00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Thialf</a:t>
                      </a:r>
                      <a:r>
                        <a:rPr lang="en-US" sz="1600" dirty="0">
                          <a:effectLst/>
                        </a:rPr>
                        <a:t> entry </a:t>
                      </a:r>
                      <a:r>
                        <a:rPr lang="en-US" sz="1600" dirty="0" err="1">
                          <a:effectLst/>
                        </a:rPr>
                        <a:t>Icederby</a:t>
                      </a:r>
                      <a:r>
                        <a:rPr lang="en-US" sz="1600" dirty="0">
                          <a:effectLst/>
                        </a:rPr>
                        <a:t> desk opened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66946307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11:00 - 16:15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Catering for sporters, referee, members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49023776"/>
                  </a:ext>
                </a:extLst>
              </a:tr>
              <a:tr h="5498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11:00 - 12:15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Transponder pick-up and material/ safety check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63516588"/>
                  </a:ext>
                </a:extLst>
              </a:tr>
              <a:tr h="5498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12:15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Info meeting infield, skaters, referee, members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29957037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12:45 - 13:15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Warm-up 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13968368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13:15 - 16:11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the races.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15320627"/>
                  </a:ext>
                </a:extLst>
              </a:tr>
              <a:tr h="4425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16:30 - 19:00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Finishing off: Buffet, </a:t>
                      </a:r>
                      <a:r>
                        <a:rPr lang="en-US" sz="1600" dirty="0" err="1">
                          <a:effectLst/>
                        </a:rPr>
                        <a:t>speach</a:t>
                      </a:r>
                      <a:r>
                        <a:rPr lang="en-US" sz="1600" dirty="0">
                          <a:effectLst/>
                        </a:rPr>
                        <a:t>, afterparty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113952027"/>
                  </a:ext>
                </a:extLst>
              </a:tr>
            </a:tbl>
          </a:graphicData>
        </a:graphic>
      </p:graphicFrame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9624AE8A-F4AA-42EE-AD34-D6F17E52694E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4925" y="762380"/>
            <a:ext cx="5804133" cy="5757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xmlns="" id="{536A734A-75D1-406A-927D-D978DDF48FAF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0B9062AA-EA8B-4163-B0AE-788A498ED805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4679CD7A-E6D9-4970-A817-192BA515755A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</p:spTree>
    <p:extLst>
      <p:ext uri="{BB962C8B-B14F-4D97-AF65-F5344CB8AC3E}">
        <p14:creationId xmlns:p14="http://schemas.microsoft.com/office/powerpoint/2010/main" val="192023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xmlns="" id="{3844ACF3-EAF6-4DF7-9E2A-8EAE760400F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60" y="291548"/>
            <a:ext cx="12006469" cy="6566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52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0742BE4A-133F-7A45-9921-41BF8D54A1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20" y="3532310"/>
            <a:ext cx="2407460" cy="267753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61851C61-1E94-DC4B-8862-FC47E70AC5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6"/>
          <a:stretch/>
        </p:blipFill>
        <p:spPr>
          <a:xfrm>
            <a:off x="2618765" y="3532310"/>
            <a:ext cx="2386833" cy="2571610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xmlns="" id="{1CEB7C2E-A26F-4670-A17E-86E175A449C4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xmlns="" id="{91E60D87-C9FB-4FC0-BEF0-F94EAF2B507E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xmlns="" id="{C806F629-AA0D-49D1-B4DA-C207912F0CDB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xmlns="" id="{A6811EE3-392A-4D84-B3D1-C10B5A81E15C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xmlns="" id="{705343AC-5ACC-B347-ACF6-96E6521850CC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310" y="100011"/>
            <a:ext cx="4364609" cy="667393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318AEB4A-AA85-45C9-90C7-244C25BDA159}"/>
              </a:ext>
            </a:extLst>
          </p:cNvPr>
          <p:cNvSpPr/>
          <p:nvPr/>
        </p:nvSpPr>
        <p:spPr>
          <a:xfrm>
            <a:off x="176040" y="1671488"/>
            <a:ext cx="4604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Useful for Inline boots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Shorttrack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boots to a clap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for blades from Maple or Evo. Viking is not able to mount.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83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5D327443-A4BE-4E51-B847-2729C519CA84}"/>
              </a:ext>
            </a:extLst>
          </p:cNvPr>
          <p:cNvSpPr/>
          <p:nvPr/>
        </p:nvSpPr>
        <p:spPr>
          <a:xfrm>
            <a:off x="682838" y="289270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locations: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sporters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Blue-striped wristband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Referee, Starter volunteers or members: Green wristband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Guests for on the grandstand: No wristband.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BD17D133-F2D7-4BAC-A998-0B77F5FE5B2C}"/>
              </a:ext>
            </a:extLst>
          </p:cNvPr>
          <p:cNvSpPr/>
          <p:nvPr/>
        </p:nvSpPr>
        <p:spPr>
          <a:xfrm>
            <a:off x="670320" y="458349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Catering: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half: sandwiches, fruits, warm drinks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half: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pasta with salad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16h30: Afterparty with Chinese Buffet.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6AF8C77B-248C-4B22-AD36-134367EE1E56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1B5F3AEE-DC19-4B31-89FA-11EED2DD67BF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4DC6BE19-AD11-4414-9337-4D89583B5335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7687772F-6C8E-454F-BF15-98AE62E5022F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D0C2A43E-7B60-466F-A45C-DF5A8EE28EA5}"/>
              </a:ext>
            </a:extLst>
          </p:cNvPr>
          <p:cNvSpPr txBox="1"/>
          <p:nvPr/>
        </p:nvSpPr>
        <p:spPr>
          <a:xfrm>
            <a:off x="870857" y="1742459"/>
            <a:ext cx="46498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General information Test Run:</a:t>
            </a:r>
          </a:p>
          <a:p>
            <a:endParaRPr lang="nl-NL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xmlns="" id="{BC05505D-33C1-4F3D-9F6B-B0238540DB28}"/>
              </a:ext>
            </a:extLst>
          </p:cNvPr>
          <p:cNvSpPr/>
          <p:nvPr/>
        </p:nvSpPr>
        <p:spPr>
          <a:xfrm>
            <a:off x="765468" y="23232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 9</a:t>
            </a:r>
            <a:r>
              <a:rPr lang="en-US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February</a:t>
            </a:r>
          </a:p>
        </p:txBody>
      </p:sp>
    </p:spTree>
    <p:extLst>
      <p:ext uri="{BB962C8B-B14F-4D97-AF65-F5344CB8AC3E}">
        <p14:creationId xmlns:p14="http://schemas.microsoft.com/office/powerpoint/2010/main" val="250001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1"/>
            <a:ext cx="12477884" cy="2222691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9771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72280670-BDA4-403D-91CB-C6128034D0AB}"/>
              </a:ext>
            </a:extLst>
          </p:cNvPr>
          <p:cNvSpPr txBox="1"/>
          <p:nvPr/>
        </p:nvSpPr>
        <p:spPr>
          <a:xfrm>
            <a:off x="473127" y="4882241"/>
            <a:ext cx="710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latin typeface="Arial Black" panose="020B0A04020102020204" pitchFamily="34" charset="0"/>
              </a:rPr>
              <a:t>Thursday</a:t>
            </a:r>
            <a:r>
              <a:rPr lang="nl-NL" sz="2000" b="1" dirty="0">
                <a:latin typeface="Arial Black" panose="020B0A04020102020204" pitchFamily="34" charset="0"/>
              </a:rPr>
              <a:t> evening 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Februari 6th 2020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Thialf Restaurant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Heerenveen, NED</a:t>
            </a:r>
            <a:endParaRPr lang="nl-NL" sz="2400" b="1" dirty="0">
              <a:latin typeface="Arial Black" panose="020B0A04020102020204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371967" y="201718"/>
            <a:ext cx="7257685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34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371967" y="811484"/>
            <a:ext cx="5026879" cy="46564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426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426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426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426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7808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94127"/>
            <a:ext cx="1490869" cy="106245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544B14CE-7659-4E25-B5DA-43103F63ED4A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6D01ED77-1862-4902-BC97-EFF5601CE234}"/>
              </a:ext>
            </a:extLst>
          </p:cNvPr>
          <p:cNvSpPr txBox="1"/>
          <p:nvPr/>
        </p:nvSpPr>
        <p:spPr>
          <a:xfrm>
            <a:off x="2266696" y="2598301"/>
            <a:ext cx="6016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/>
              <a:t>WELCOME TO ICEDERBY</a:t>
            </a:r>
            <a:endParaRPr lang="nl-NL" sz="24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4DEAE62D-A244-4FF1-9CA9-814529FEDD90}"/>
              </a:ext>
            </a:extLst>
          </p:cNvPr>
          <p:cNvSpPr txBox="1"/>
          <p:nvPr/>
        </p:nvSpPr>
        <p:spPr>
          <a:xfrm>
            <a:off x="1612399" y="3285234"/>
            <a:ext cx="898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+mj-lt"/>
              </a:rPr>
              <a:t>- Too </a:t>
            </a:r>
            <a:r>
              <a:rPr lang="nl-NL" sz="2000" b="1" dirty="0" err="1">
                <a:latin typeface="+mj-lt"/>
              </a:rPr>
              <a:t>good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an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opportinity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for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the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entire</a:t>
            </a:r>
            <a:r>
              <a:rPr lang="nl-NL" sz="2000" b="1" dirty="0">
                <a:latin typeface="+mj-lt"/>
              </a:rPr>
              <a:t> skating </a:t>
            </a:r>
            <a:r>
              <a:rPr lang="nl-NL" sz="2000" b="1" dirty="0" err="1">
                <a:latin typeface="+mj-lt"/>
              </a:rPr>
              <a:t>world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to</a:t>
            </a:r>
            <a:r>
              <a:rPr lang="nl-NL" sz="2000" b="1" dirty="0">
                <a:latin typeface="+mj-lt"/>
              </a:rPr>
              <a:t> </a:t>
            </a:r>
            <a:r>
              <a:rPr lang="nl-NL" sz="2000" b="1" dirty="0" err="1">
                <a:latin typeface="+mj-lt"/>
              </a:rPr>
              <a:t>not</a:t>
            </a:r>
            <a:r>
              <a:rPr lang="nl-NL" sz="2000" b="1" dirty="0">
                <a:latin typeface="+mj-lt"/>
              </a:rPr>
              <a:t> get </a:t>
            </a:r>
            <a:r>
              <a:rPr lang="nl-NL" sz="2000" b="1" dirty="0" err="1">
                <a:latin typeface="+mj-lt"/>
              </a:rPr>
              <a:t>started</a:t>
            </a:r>
            <a:r>
              <a:rPr lang="nl-NL" sz="2000" b="1" dirty="0">
                <a:latin typeface="+mj-lt"/>
              </a:rPr>
              <a:t> -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0CB47B9E-4B54-4E9E-A47E-1EE4D518152A}"/>
              </a:ext>
            </a:extLst>
          </p:cNvPr>
          <p:cNvSpPr/>
          <p:nvPr/>
        </p:nvSpPr>
        <p:spPr>
          <a:xfrm>
            <a:off x="545999" y="3816211"/>
            <a:ext cx="4909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 Dave </a:t>
            </a:r>
            <a:r>
              <a:rPr lang="nl-NL" b="1" dirty="0" err="1"/>
              <a:t>will</a:t>
            </a:r>
            <a:r>
              <a:rPr lang="nl-NL" b="1" dirty="0"/>
              <a:t> </a:t>
            </a:r>
            <a:r>
              <a:rPr lang="nl-NL" b="1" dirty="0" err="1"/>
              <a:t>further</a:t>
            </a:r>
            <a:r>
              <a:rPr lang="nl-NL" b="1" dirty="0"/>
              <a:t> </a:t>
            </a:r>
            <a:r>
              <a:rPr lang="nl-NL" b="1" dirty="0" err="1"/>
              <a:t>explain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/>
              <a:t> schedule</a:t>
            </a:r>
            <a:r>
              <a:rPr lang="nl-NL" b="1" dirty="0"/>
              <a:t> of </a:t>
            </a:r>
            <a:r>
              <a:rPr lang="nl-NL" b="1" dirty="0" err="1"/>
              <a:t>tonight</a:t>
            </a:r>
            <a:r>
              <a:rPr lang="nl-NL" b="1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81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9771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7808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94127"/>
            <a:ext cx="1490869" cy="106245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846F11F3-4A09-6F40-8588-C574C3055609}"/>
              </a:ext>
            </a:extLst>
          </p:cNvPr>
          <p:cNvSpPr txBox="1"/>
          <p:nvPr/>
        </p:nvSpPr>
        <p:spPr>
          <a:xfrm>
            <a:off x="317573" y="1640566"/>
            <a:ext cx="73779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Chairman: 	Jack </a:t>
            </a:r>
            <a:r>
              <a:rPr lang="en-US" sz="1600" b="1" dirty="0" err="1"/>
              <a:t>Mortell</a:t>
            </a:r>
            <a:endParaRPr lang="nl-NL" sz="1600" b="1" dirty="0"/>
          </a:p>
          <a:p>
            <a:r>
              <a:rPr lang="en-US" sz="1600" b="1" dirty="0"/>
              <a:t>Vice-Chairman: 	Dennis </a:t>
            </a:r>
            <a:r>
              <a:rPr lang="en-US" sz="1600" b="1" dirty="0" err="1"/>
              <a:t>Klaster</a:t>
            </a:r>
            <a:endParaRPr lang="nl-NL" sz="1600" b="1" dirty="0"/>
          </a:p>
          <a:p>
            <a:r>
              <a:rPr lang="en-US" sz="1600" b="1" dirty="0"/>
              <a:t>Test Run Manager</a:t>
            </a:r>
            <a:r>
              <a:rPr lang="en-US" sz="1600" dirty="0"/>
              <a:t>: 	</a:t>
            </a:r>
            <a:r>
              <a:rPr lang="en-US" sz="1600" b="1" dirty="0"/>
              <a:t>Rick Schipper</a:t>
            </a:r>
            <a:endParaRPr lang="nl-NL" sz="1600" b="1" dirty="0"/>
          </a:p>
          <a:p>
            <a:endParaRPr lang="en-US" sz="1600" b="1" dirty="0"/>
          </a:p>
          <a:p>
            <a:r>
              <a:rPr lang="en-US" sz="1600" b="1" dirty="0"/>
              <a:t>Honorary Chairman: 	</a:t>
            </a:r>
            <a:r>
              <a:rPr lang="en-US" sz="1600" dirty="0"/>
              <a:t>Do Jung Hyun</a:t>
            </a:r>
            <a:endParaRPr lang="nl-NL" sz="1600" dirty="0"/>
          </a:p>
          <a:p>
            <a:r>
              <a:rPr lang="en-US" sz="1600" b="1" dirty="0" err="1"/>
              <a:t>Budgetkeeper</a:t>
            </a:r>
            <a:r>
              <a:rPr lang="en-US" sz="1600" b="1" dirty="0"/>
              <a:t>:</a:t>
            </a:r>
            <a:r>
              <a:rPr lang="en-US" sz="1600" dirty="0"/>
              <a:t> 	Susan Wells</a:t>
            </a:r>
            <a:endParaRPr lang="nl-NL" sz="1600" dirty="0"/>
          </a:p>
          <a:p>
            <a:endParaRPr lang="en-US" sz="1600" b="1" dirty="0"/>
          </a:p>
          <a:p>
            <a:r>
              <a:rPr lang="en-US" sz="1600" b="1" dirty="0"/>
              <a:t>Referees:</a:t>
            </a:r>
            <a:r>
              <a:rPr lang="en-US" sz="1600" dirty="0"/>
              <a:t> 		Bert Timmerman/ Frank </a:t>
            </a:r>
            <a:r>
              <a:rPr lang="en-US" sz="1600" dirty="0" err="1"/>
              <a:t>Zwitser</a:t>
            </a:r>
            <a:endParaRPr lang="nl-NL" sz="1600" dirty="0"/>
          </a:p>
          <a:p>
            <a:r>
              <a:rPr lang="en-US" sz="1600" b="1" dirty="0"/>
              <a:t>Starter: 		</a:t>
            </a:r>
            <a:r>
              <a:rPr lang="en-US" sz="1600" dirty="0" err="1"/>
              <a:t>Jans</a:t>
            </a:r>
            <a:r>
              <a:rPr lang="en-US" sz="1600" dirty="0"/>
              <a:t> </a:t>
            </a:r>
            <a:r>
              <a:rPr lang="en-US" sz="1600" dirty="0" err="1"/>
              <a:t>Rosing</a:t>
            </a:r>
            <a:endParaRPr lang="nl-NL" sz="1600" dirty="0"/>
          </a:p>
          <a:p>
            <a:r>
              <a:rPr lang="en-US" sz="1600" b="1" dirty="0"/>
              <a:t>ET systems:</a:t>
            </a:r>
            <a:r>
              <a:rPr lang="en-US" sz="1600" dirty="0"/>
              <a:t> 	Jeroen </a:t>
            </a:r>
            <a:r>
              <a:rPr lang="en-US" sz="1600" dirty="0" err="1"/>
              <a:t>Fredriks</a:t>
            </a:r>
            <a:r>
              <a:rPr lang="en-US" sz="1600" dirty="0"/>
              <a:t>/</a:t>
            </a:r>
            <a:r>
              <a:rPr lang="en-US" sz="1600" dirty="0" err="1"/>
              <a:t>ETiming</a:t>
            </a:r>
            <a:r>
              <a:rPr lang="en-US" sz="1600" dirty="0"/>
              <a:t> </a:t>
            </a:r>
            <a:endParaRPr lang="nl-NL" sz="1600" dirty="0"/>
          </a:p>
          <a:p>
            <a:r>
              <a:rPr lang="en-US" sz="1600" b="1" dirty="0"/>
              <a:t>Ice Floor Supervisor:	</a:t>
            </a:r>
            <a:r>
              <a:rPr lang="en-US" sz="1600" dirty="0" err="1"/>
              <a:t>Beert</a:t>
            </a:r>
            <a:r>
              <a:rPr lang="en-US" sz="1600" dirty="0"/>
              <a:t> </a:t>
            </a:r>
            <a:r>
              <a:rPr lang="en-US" sz="1600" dirty="0" err="1"/>
              <a:t>Boomsma</a:t>
            </a:r>
            <a:endParaRPr lang="en-US" sz="1600" dirty="0"/>
          </a:p>
          <a:p>
            <a:r>
              <a:rPr lang="en-US" sz="1600" b="1" dirty="0"/>
              <a:t>Medical Team:	</a:t>
            </a:r>
            <a:r>
              <a:rPr lang="en-US" sz="1600" dirty="0"/>
              <a:t>FASE, </a:t>
            </a:r>
            <a:r>
              <a:rPr lang="en-US" sz="1600" dirty="0" err="1"/>
              <a:t>Kolham</a:t>
            </a:r>
            <a:endParaRPr lang="en-US" sz="1600" dirty="0"/>
          </a:p>
          <a:p>
            <a:endParaRPr lang="nl-NL" sz="1600" b="1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E565BC7A-A81D-4B80-9D17-5AD56DAA2534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2249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9771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58504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7808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94127"/>
            <a:ext cx="1490869" cy="1062457"/>
          </a:xfrm>
          <a:prstGeom prst="rect">
            <a:avLst/>
          </a:prstGeom>
        </p:spPr>
      </p:pic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xmlns="" id="{B744BFDC-BCE8-F340-BFC3-B7722C7EF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662328"/>
              </p:ext>
            </p:extLst>
          </p:nvPr>
        </p:nvGraphicFramePr>
        <p:xfrm>
          <a:off x="796142" y="1476224"/>
          <a:ext cx="7415989" cy="4663440"/>
        </p:xfrm>
        <a:graphic>
          <a:graphicData uri="http://schemas.openxmlformats.org/drawingml/2006/table">
            <a:tbl>
              <a:tblPr/>
              <a:tblGrid>
                <a:gridCol w="931274">
                  <a:extLst>
                    <a:ext uri="{9D8B030D-6E8A-4147-A177-3AD203B41FA5}">
                      <a16:colId xmlns:a16="http://schemas.microsoft.com/office/drawing/2014/main" xmlns="" val="2760414066"/>
                    </a:ext>
                  </a:extLst>
                </a:gridCol>
                <a:gridCol w="6484715">
                  <a:extLst>
                    <a:ext uri="{9D8B030D-6E8A-4147-A177-3AD203B41FA5}">
                      <a16:colId xmlns:a16="http://schemas.microsoft.com/office/drawing/2014/main" xmlns="" val="132200865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/>
                      <a:r>
                        <a:rPr lang="nl-NL" sz="1400" b="1">
                          <a:effectLst/>
                          <a:latin typeface="inherit"/>
                        </a:rPr>
                        <a:t>Thursday 6-feb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371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20:15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F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  <a:latin typeface="inherit"/>
                        </a:rPr>
                        <a:t>Welcome in thialf </a:t>
                      </a:r>
                      <a:r>
                        <a:rPr lang="nl-NL" sz="1400" b="1">
                          <a:effectLst/>
                          <a:latin typeface="inherit"/>
                        </a:rPr>
                        <a:t>In the business club (midfloor finishing straight. at the Icederby banners)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760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20:20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  <a:latin typeface="inherit"/>
                        </a:rPr>
                        <a:t>Presentation Icederby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5387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  <a:latin typeface="inherit"/>
                        </a:rPr>
                        <a:t>Info about trainingen and Test Run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612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20:30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  <a:latin typeface="inherit"/>
                        </a:rPr>
                        <a:t>Start delicious dinner and questioning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4940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20:45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  <a:latin typeface="inherit"/>
                        </a:rPr>
                        <a:t>Make an inventory of material and sleeping places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4892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20:45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  <a:latin typeface="inherit"/>
                        </a:rPr>
                        <a:t>Checking skates and clothes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525962"/>
                  </a:ext>
                </a:extLst>
              </a:tr>
              <a:tr h="346646">
                <a:tc>
                  <a:txBody>
                    <a:bodyPr/>
                    <a:lstStyle/>
                    <a:p>
                      <a:pPr algn="l"/>
                      <a:r>
                        <a:rPr lang="nl-NL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dirty="0" err="1">
                          <a:effectLst/>
                          <a:latin typeface="inherit"/>
                        </a:rPr>
                        <a:t>Mounting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the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material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with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help of experts.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And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also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Sjinkie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blocks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assembling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.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0246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nl-NL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  <a:latin typeface="inherit"/>
                        </a:rPr>
                        <a:t>Other preparations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4107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21:15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dirty="0" err="1">
                          <a:effectLst/>
                          <a:latin typeface="inherit"/>
                        </a:rPr>
                        <a:t>To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the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infield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for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WU on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shoe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before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skating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777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21:50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effectLst/>
                          <a:latin typeface="inherit"/>
                        </a:rPr>
                        <a:t>On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the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track 220m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246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21:52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effectLst/>
                          <a:latin typeface="inherit"/>
                        </a:rPr>
                        <a:t>Start training </a:t>
                      </a:r>
                      <a:r>
                        <a:rPr lang="nl-NL" sz="1400" dirty="0" err="1">
                          <a:effectLst/>
                          <a:latin typeface="inherit"/>
                        </a:rPr>
                        <a:t>with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RTC trainers Dave Versteeg, Leon Bloemhof.  </a:t>
                      </a:r>
                      <a:r>
                        <a:rPr lang="nl-NL" sz="1400" b="1" dirty="0">
                          <a:effectLst/>
                          <a:latin typeface="inherit"/>
                        </a:rPr>
                        <a:t>General </a:t>
                      </a:r>
                      <a:r>
                        <a:rPr lang="nl-NL" sz="1400" b="1" dirty="0" err="1">
                          <a:effectLst/>
                          <a:latin typeface="inherit"/>
                        </a:rPr>
                        <a:t>repetition</a:t>
                      </a:r>
                      <a:r>
                        <a:rPr lang="nl-NL" sz="1400" b="1" dirty="0">
                          <a:effectLst/>
                          <a:latin typeface="inherit"/>
                        </a:rPr>
                        <a:t>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09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effectLst/>
                          <a:latin typeface="inherit"/>
                        </a:rPr>
                        <a:t>22:40</a:t>
                      </a:r>
                      <a:endParaRPr lang="nl-NL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effectLst/>
                          <a:latin typeface="inherit"/>
                        </a:rPr>
                        <a:t>End  training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32281"/>
                  </a:ext>
                </a:extLst>
              </a:tr>
            </a:tbl>
          </a:graphicData>
        </a:graphic>
      </p:graphicFrame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19C4912C-C8E0-49A8-8422-62656C735CB0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CF44D06C-25E9-4127-A28B-1D16D79CA9AA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C58EC50E-C616-4E5D-B072-486DBE64334C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F072AF7F-F737-438C-8C6C-D7E56735E746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36708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9771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21473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7808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94127"/>
            <a:ext cx="1490869" cy="106245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4DF37CB7-C9DE-2C47-93A9-81298C32116D}"/>
              </a:ext>
            </a:extLst>
          </p:cNvPr>
          <p:cNvSpPr/>
          <p:nvPr/>
        </p:nvSpPr>
        <p:spPr>
          <a:xfrm>
            <a:off x="618900" y="1784613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Seriousness Test Run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Completely informing participants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winning or losing:</a:t>
            </a:r>
          </a:p>
          <a:p>
            <a:r>
              <a:rPr lang="en-US" sz="2400" dirty="0"/>
              <a:t>- The track is safe</a:t>
            </a:r>
          </a:p>
          <a:p>
            <a:r>
              <a:rPr lang="en-US" sz="2400" dirty="0"/>
              <a:t>- Competitions with: Clap- and fixed skates.</a:t>
            </a:r>
          </a:p>
          <a:p>
            <a:r>
              <a:rPr lang="en-US" sz="2400" dirty="0"/>
              <a:t>- You can overtake</a:t>
            </a:r>
          </a:p>
          <a:p>
            <a:r>
              <a:rPr lang="en-US" sz="2400" dirty="0"/>
              <a:t>- The competition format works well</a:t>
            </a:r>
          </a:p>
          <a:p>
            <a:r>
              <a:rPr lang="en-US" sz="2400" dirty="0"/>
              <a:t>- The rules can be applied</a:t>
            </a:r>
          </a:p>
          <a:p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AD9AB736-C810-4EC7-8094-B5A1780EAB6F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190FE749-888F-4462-8B9B-7084DA0650B5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A9F18625-C866-4D18-B2EE-8FB1496C829F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64D9D2E3-03D9-4614-AE3A-52F7185196AC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355863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9771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65407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7808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94127"/>
            <a:ext cx="1490869" cy="10624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984DCC66-C9E2-464D-84E1-B94928CEE072}"/>
              </a:ext>
            </a:extLst>
          </p:cNvPr>
          <p:cNvSpPr txBox="1"/>
          <p:nvPr/>
        </p:nvSpPr>
        <p:spPr>
          <a:xfrm>
            <a:off x="6143347" y="1471521"/>
            <a:ext cx="351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All</a:t>
            </a:r>
            <a:r>
              <a:rPr lang="nl-NL" b="1" dirty="0"/>
              <a:t> Icederby </a:t>
            </a:r>
            <a:r>
              <a:rPr lang="nl-NL" b="1" dirty="0" err="1"/>
              <a:t>and</a:t>
            </a:r>
            <a:r>
              <a:rPr lang="nl-NL" b="1" dirty="0"/>
              <a:t> Test Run information is </a:t>
            </a:r>
            <a:r>
              <a:rPr lang="nl-NL" b="1" dirty="0" err="1"/>
              <a:t>available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website: </a:t>
            </a:r>
            <a:r>
              <a:rPr lang="en-US" u="sng" dirty="0">
                <a:hlinkClick r:id="rId8"/>
              </a:rPr>
              <a:t>http://www.ice1.global/testrun</a:t>
            </a:r>
            <a:endParaRPr lang="en-US" u="sng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87414CD-E897-6141-BBDB-F0D6A831315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6" y="1230255"/>
            <a:ext cx="5768731" cy="5527758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D3054E9A-6E1F-4813-BE59-02D860A31256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5AD13D0B-AD7B-43A9-B946-0037C125908D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0C242778-8C12-4CBC-9209-5B04D52AE1ED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0FAD306D-55B7-4070-8631-B93BE73A95C6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412724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021A0AB-149D-4443-8996-21EBC7D5F81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7008">
            <a:off x="464915" y="2198091"/>
            <a:ext cx="1924595" cy="27289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7234908-B389-354A-9A1B-E55F37CA4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30676">
            <a:off x="2708660" y="1451063"/>
            <a:ext cx="1995237" cy="283517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245DA1E-6885-8246-9936-2E4FFF19C57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8199">
            <a:off x="3941628" y="3407783"/>
            <a:ext cx="2115554" cy="29745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D26F8C30-BD32-DA42-9977-F52AAB08B2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979" y="1315516"/>
            <a:ext cx="1983564" cy="281239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DAFE769F-1177-AE41-8F66-5FBA43245C2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8923">
            <a:off x="7401726" y="1642048"/>
            <a:ext cx="1975207" cy="2795804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xmlns="" id="{556E6E53-7305-4B5E-AAE0-48330DFA440C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2EA4C32F-2133-431E-96C4-95C97C7795A0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E37DFD6A-EE1F-4E2F-8A6D-09A0C8B7C8E1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xmlns="" id="{EBC6060F-5742-4D29-B02F-7A2BC7E5E41E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208785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60805CA-0460-4348-B641-C1D7D2722037}"/>
              </a:ext>
            </a:extLst>
          </p:cNvPr>
          <p:cNvSpPr txBox="1"/>
          <p:nvPr/>
        </p:nvSpPr>
        <p:spPr>
          <a:xfrm>
            <a:off x="870857" y="1742459"/>
            <a:ext cx="34609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/>
              <a:t>Harmonized</a:t>
            </a:r>
            <a:r>
              <a:rPr lang="nl-NL" sz="2800" b="1" dirty="0"/>
              <a:t> ISU Rules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40FBA089-CB50-EA4E-A380-031065924144}"/>
              </a:ext>
            </a:extLst>
          </p:cNvPr>
          <p:cNvSpPr txBox="1"/>
          <p:nvPr/>
        </p:nvSpPr>
        <p:spPr>
          <a:xfrm>
            <a:off x="2122714" y="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3CDEF28-C2E7-A347-B0B3-1956A661C910}"/>
              </a:ext>
            </a:extLst>
          </p:cNvPr>
          <p:cNvSpPr txBox="1"/>
          <p:nvPr/>
        </p:nvSpPr>
        <p:spPr>
          <a:xfrm>
            <a:off x="867640" y="2546475"/>
            <a:ext cx="402962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Rules Mass Start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Shorttrack Start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Flying</a:t>
            </a:r>
            <a:r>
              <a:rPr lang="nl-NL" sz="2400" dirty="0"/>
              <a:t> 1 Lap Start procedure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Conduct</a:t>
            </a:r>
            <a:r>
              <a:rPr lang="nl-NL" sz="2400" dirty="0"/>
              <a:t> of races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000" b="1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F66069E8-5892-BC41-A41E-D0E771FC9F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86" y="1411790"/>
            <a:ext cx="2489233" cy="3499979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xmlns="" id="{1125C2B5-F135-441C-92C1-EDF1C73F5C52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89D45AD5-33B7-4CDE-93B1-96CCAD1596DF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2EF352E6-EB5E-4A4A-93B1-1BB15C8F534E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xmlns="" id="{7087AA04-EBBE-4748-9B33-42CD45FB13EC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156599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60805CA-0460-4348-B641-C1D7D2722037}"/>
              </a:ext>
            </a:extLst>
          </p:cNvPr>
          <p:cNvSpPr txBox="1"/>
          <p:nvPr/>
        </p:nvSpPr>
        <p:spPr>
          <a:xfrm>
            <a:off x="870857" y="1742459"/>
            <a:ext cx="34609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/>
              <a:t>Harmonized</a:t>
            </a:r>
            <a:r>
              <a:rPr lang="nl-NL" sz="2800" b="1" dirty="0"/>
              <a:t> ISU Rules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40FBA089-CB50-EA4E-A380-031065924144}"/>
              </a:ext>
            </a:extLst>
          </p:cNvPr>
          <p:cNvSpPr txBox="1"/>
          <p:nvPr/>
        </p:nvSpPr>
        <p:spPr>
          <a:xfrm>
            <a:off x="2122714" y="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3CDEF28-C2E7-A347-B0B3-1956A661C910}"/>
              </a:ext>
            </a:extLst>
          </p:cNvPr>
          <p:cNvSpPr txBox="1"/>
          <p:nvPr/>
        </p:nvSpPr>
        <p:spPr>
          <a:xfrm>
            <a:off x="867640" y="2546475"/>
            <a:ext cx="56511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Further</a:t>
            </a:r>
            <a:r>
              <a:rPr lang="nl-NL" sz="2400" dirty="0"/>
              <a:t> </a:t>
            </a:r>
            <a:r>
              <a:rPr lang="nl-NL" sz="2400" dirty="0" err="1"/>
              <a:t>explanation</a:t>
            </a:r>
            <a:r>
              <a:rPr lang="nl-NL" sz="2400" dirty="0"/>
              <a:t> </a:t>
            </a:r>
            <a:r>
              <a:rPr lang="nl-NL" sz="2400" dirty="0" err="1"/>
              <a:t>rules</a:t>
            </a: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Shorttrack Start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trained</a:t>
            </a:r>
            <a:r>
              <a:rPr lang="nl-NL" sz="2400" dirty="0"/>
              <a:t> in </a:t>
            </a:r>
            <a:r>
              <a:rPr lang="nl-NL" sz="2400" dirty="0" err="1"/>
              <a:t>practice</a:t>
            </a: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Overtaking</a:t>
            </a:r>
            <a:r>
              <a:rPr lang="nl-NL" sz="2400" dirty="0"/>
              <a:t> is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allowed</a:t>
            </a:r>
            <a:r>
              <a:rPr lang="nl-NL" sz="2400" dirty="0"/>
              <a:t> in </a:t>
            </a:r>
            <a:r>
              <a:rPr lang="nl-NL" sz="2400" dirty="0" err="1"/>
              <a:t>neutral</a:t>
            </a:r>
            <a:r>
              <a:rPr lang="nl-NL" sz="2400" dirty="0"/>
              <a:t> lap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Neutral lap does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count</a:t>
            </a:r>
            <a:r>
              <a:rPr lang="nl-NL" sz="2400" dirty="0"/>
              <a:t> as first lap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No </a:t>
            </a:r>
            <a:r>
              <a:rPr lang="nl-NL" sz="2400" dirty="0" err="1"/>
              <a:t>final</a:t>
            </a:r>
            <a:r>
              <a:rPr lang="nl-NL" sz="2400" dirty="0"/>
              <a:t> </a:t>
            </a:r>
            <a:r>
              <a:rPr lang="nl-NL" sz="2400" dirty="0" err="1"/>
              <a:t>rounds</a:t>
            </a: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Crossing </a:t>
            </a:r>
            <a:r>
              <a:rPr lang="nl-NL" sz="2400" dirty="0" err="1"/>
              <a:t>the</a:t>
            </a:r>
            <a:r>
              <a:rPr lang="nl-NL" sz="2400" dirty="0"/>
              <a:t> corner </a:t>
            </a:r>
            <a:r>
              <a:rPr lang="nl-NL" sz="2400" dirty="0" err="1"/>
              <a:t>innerline</a:t>
            </a:r>
            <a:r>
              <a:rPr lang="nl-NL" sz="2400" dirty="0"/>
              <a:t> is DQ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Flylap</a:t>
            </a:r>
            <a:r>
              <a:rPr lang="nl-NL" sz="2400" dirty="0"/>
              <a:t>: 1 skater at </a:t>
            </a:r>
            <a:r>
              <a:rPr lang="nl-NL" sz="2400" dirty="0" err="1"/>
              <a:t>the</a:t>
            </a:r>
            <a:r>
              <a:rPr lang="nl-NL" sz="2400" dirty="0"/>
              <a:t> 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Starter </a:t>
            </a:r>
            <a:r>
              <a:rPr lang="nl-NL" sz="2400" dirty="0" err="1"/>
              <a:t>organizes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skaters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F66069E8-5892-BC41-A41E-D0E771FC9F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270" y="1592709"/>
            <a:ext cx="2489233" cy="3499979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xmlns="" id="{BD38E0BE-4871-4788-8930-08E3D763B578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9655A56E-4610-4BBF-A863-D41152D53CCB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5087633C-986E-46BD-84DA-A14A8C7AB357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xmlns="" id="{B49120F3-67F4-44D2-8F3A-F1ADB26E8892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</p:spTree>
    <p:extLst>
      <p:ext uri="{BB962C8B-B14F-4D97-AF65-F5344CB8AC3E}">
        <p14:creationId xmlns:p14="http://schemas.microsoft.com/office/powerpoint/2010/main" val="329883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B62A30F7-225E-48F8-B9F7-7CED240068BC}"/>
              </a:ext>
            </a:extLst>
          </p:cNvPr>
          <p:cNvSpPr/>
          <p:nvPr/>
        </p:nvSpPr>
        <p:spPr>
          <a:xfrm>
            <a:off x="-95595" y="-67040"/>
            <a:ext cx="12477884" cy="1297528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8B967BDE-D181-4F35-B71B-629647432CFE}"/>
              </a:ext>
            </a:extLst>
          </p:cNvPr>
          <p:cNvSpPr/>
          <p:nvPr/>
        </p:nvSpPr>
        <p:spPr>
          <a:xfrm rot="20439374">
            <a:off x="4203642" y="4159124"/>
            <a:ext cx="12233268" cy="52166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xmlns="" id="{43F00291-4C50-DC41-9D24-5A1D33A60058}"/>
              </a:ext>
            </a:extLst>
          </p:cNvPr>
          <p:cNvGrpSpPr/>
          <p:nvPr/>
        </p:nvGrpSpPr>
        <p:grpSpPr>
          <a:xfrm>
            <a:off x="9250214" y="4440568"/>
            <a:ext cx="1587334" cy="391417"/>
            <a:chOff x="716436" y="552275"/>
            <a:chExt cx="1811345" cy="437593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xmlns="" id="{71D7C833-059E-AA44-815A-F95AA704C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"/>
            <a:stretch/>
          </p:blipFill>
          <p:spPr>
            <a:xfrm>
              <a:off x="716436" y="552275"/>
              <a:ext cx="1811345" cy="437593"/>
            </a:xfrm>
            <a:prstGeom prst="rect">
              <a:avLst/>
            </a:prstGeom>
          </p:spPr>
        </p:pic>
        <p:sp>
          <p:nvSpPr>
            <p:cNvPr id="32" name="Tekstvak 5">
              <a:extLst>
                <a:ext uri="{FF2B5EF4-FFF2-40B4-BE49-F238E27FC236}">
                  <a16:creationId xmlns:a16="http://schemas.microsoft.com/office/drawing/2014/main" xmlns="" id="{C6BFF81B-7FF9-714D-8EEC-8BE8754F82C3}"/>
                </a:ext>
              </a:extLst>
            </p:cNvPr>
            <p:cNvSpPr txBox="1"/>
            <p:nvPr/>
          </p:nvSpPr>
          <p:spPr>
            <a:xfrm>
              <a:off x="810750" y="801186"/>
              <a:ext cx="1166531" cy="1809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200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</a:t>
              </a:r>
              <a:r>
                <a:rPr lang="nl-NL" sz="1416" b="1" i="1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B.V.</a:t>
              </a:r>
              <a:endParaRPr lang="nl-NL" sz="161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56412269-2882-4766-A10A-208FD3B43DEB}"/>
              </a:ext>
            </a:extLst>
          </p:cNvPr>
          <p:cNvSpPr/>
          <p:nvPr/>
        </p:nvSpPr>
        <p:spPr>
          <a:xfrm rot="20554263">
            <a:off x="5886997" y="4596925"/>
            <a:ext cx="11487708" cy="4640024"/>
          </a:xfrm>
          <a:prstGeom prst="ellipse">
            <a:avLst/>
          </a:prstGeom>
          <a:solidFill>
            <a:srgbClr val="343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B0B28360-1CDD-4832-A9A0-98989F129569}"/>
              </a:ext>
            </a:extLst>
          </p:cNvPr>
          <p:cNvSpPr txBox="1"/>
          <p:nvPr/>
        </p:nvSpPr>
        <p:spPr>
          <a:xfrm>
            <a:off x="7651741" y="4861655"/>
            <a:ext cx="445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7FA6C5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TEST RUN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SUNDAY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9</a:t>
            </a:r>
            <a:r>
              <a:rPr lang="en-US" sz="2400" b="1" i="1" baseline="30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</a:t>
            </a: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February 2020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HEERENVEEN, NED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THIALF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80D770D4-7EC2-4DC1-8EDB-8F1FD0A5DE0E}"/>
              </a:ext>
            </a:extLst>
          </p:cNvPr>
          <p:cNvSpPr txBox="1"/>
          <p:nvPr/>
        </p:nvSpPr>
        <p:spPr>
          <a:xfrm>
            <a:off x="176040" y="-67040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776CAFBC-978A-42A6-A983-AD95983B624E}"/>
              </a:ext>
            </a:extLst>
          </p:cNvPr>
          <p:cNvSpPr txBox="1"/>
          <p:nvPr/>
        </p:nvSpPr>
        <p:spPr>
          <a:xfrm>
            <a:off x="176040" y="519150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xmlns="" id="{CCE7F2D1-FBBF-F94C-AD3F-2B4F9DC95773}"/>
              </a:ext>
            </a:extLst>
          </p:cNvPr>
          <p:cNvGrpSpPr/>
          <p:nvPr/>
        </p:nvGrpSpPr>
        <p:grpSpPr>
          <a:xfrm rot="230365">
            <a:off x="9891003" y="2920938"/>
            <a:ext cx="2424625" cy="1133442"/>
            <a:chOff x="1610250" y="2168089"/>
            <a:chExt cx="3837058" cy="1373535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xmlns="" id="{6963A21C-B9AE-B04A-BBB2-4E285EE9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7164">
              <a:off x="4147240" y="2192347"/>
              <a:ext cx="1300068" cy="926485"/>
            </a:xfrm>
            <a:prstGeom prst="rect">
              <a:avLst/>
            </a:prstGeom>
          </p:spPr>
        </p:pic>
        <p:pic>
          <p:nvPicPr>
            <p:cNvPr id="29" name="Tijdelijke aanduiding voor inhoud 4">
              <a:extLst>
                <a:ext uri="{FF2B5EF4-FFF2-40B4-BE49-F238E27FC236}">
                  <a16:creationId xmlns:a16="http://schemas.microsoft.com/office/drawing/2014/main" xmlns="" id="{1FD7FE7D-A2C8-6843-A958-C5EADDA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191">
              <a:off x="3171367" y="2168089"/>
              <a:ext cx="1435943" cy="1023315"/>
            </a:xfrm>
            <a:prstGeom prst="rect">
              <a:avLst/>
            </a:prstGeom>
          </p:spPr>
        </p:pic>
        <p:pic>
          <p:nvPicPr>
            <p:cNvPr id="39" name="Tijdelijke aanduiding voor inhoud 4">
              <a:extLst>
                <a:ext uri="{FF2B5EF4-FFF2-40B4-BE49-F238E27FC236}">
                  <a16:creationId xmlns:a16="http://schemas.microsoft.com/office/drawing/2014/main" xmlns="" id="{C79A05E9-E7F8-AE4F-BBB5-AD38378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250" y="2445725"/>
              <a:ext cx="1510944" cy="1076766"/>
            </a:xfrm>
            <a:prstGeom prst="rect">
              <a:avLst/>
            </a:prstGeom>
          </p:spPr>
        </p:pic>
        <p:pic>
          <p:nvPicPr>
            <p:cNvPr id="40" name="Tijdelijke aanduiding voor inhoud 4">
              <a:extLst>
                <a:ext uri="{FF2B5EF4-FFF2-40B4-BE49-F238E27FC236}">
                  <a16:creationId xmlns:a16="http://schemas.microsoft.com/office/drawing/2014/main" xmlns="" id="{D9071342-F485-7B4D-BE97-A64EA77E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841">
              <a:off x="2434559" y="2542259"/>
              <a:ext cx="1402336" cy="999365"/>
            </a:xfrm>
            <a:prstGeom prst="rect">
              <a:avLst/>
            </a:prstGeom>
          </p:spPr>
        </p:pic>
      </p:grpSp>
      <p:pic>
        <p:nvPicPr>
          <p:cNvPr id="38" name="Tijdelijke aanduiding voor inhoud 4">
            <a:extLst>
              <a:ext uri="{FF2B5EF4-FFF2-40B4-BE49-F238E27FC236}">
                <a16:creationId xmlns:a16="http://schemas.microsoft.com/office/drawing/2014/main" xmlns="" id="{C57150D7-1D7B-DB4C-B650-2A01004AE6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05" y="3436977"/>
            <a:ext cx="1490869" cy="106245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FA72F470-A16F-DD4C-9DB3-DD99BD3F8438}"/>
              </a:ext>
            </a:extLst>
          </p:cNvPr>
          <p:cNvSpPr txBox="1"/>
          <p:nvPr/>
        </p:nvSpPr>
        <p:spPr>
          <a:xfrm>
            <a:off x="372895" y="1805436"/>
            <a:ext cx="522495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Safety requirements Mass start norm: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 helmet: to ISU norms </a:t>
            </a:r>
            <a:r>
              <a:rPr lang="nl-NL" dirty="0"/>
              <a:t>ASTM norm F1849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Cutproof</a:t>
            </a:r>
            <a:r>
              <a:rPr lang="en-US" dirty="0"/>
              <a:t>: gloves, shins and ankle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Closed clothing with long sleeves and legs.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Cut-resistant racing suit or underwear (see below)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Tubes of the skates must be closed.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Blade and the blade ends must be rounded (round 10 cents coin).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blades has to be closed and the ends has to be rounded with minimal 10cent coin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Wearing eye protection, a cut-resistant suit or cut-resistant underwear is NOT mandatory but is recommended.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Please, put on glasses!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xmlns="" id="{1CE90FCD-B8C8-B948-9C31-4BE888EF3D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18314">
            <a:off x="6204969" y="1679355"/>
            <a:ext cx="1871264" cy="263108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xmlns="" id="{75885D4C-A6B9-F148-A9B6-24395D76A49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864" y="1306339"/>
            <a:ext cx="1998083" cy="2832983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xmlns="" id="{E03F69E9-ED9D-4757-8601-3F4FD36FEECA}"/>
              </a:ext>
            </a:extLst>
          </p:cNvPr>
          <p:cNvSpPr/>
          <p:nvPr/>
        </p:nvSpPr>
        <p:spPr>
          <a:xfrm>
            <a:off x="-95595" y="-67041"/>
            <a:ext cx="12477884" cy="1375055"/>
          </a:xfrm>
          <a:prstGeom prst="rect">
            <a:avLst/>
          </a:prstGeom>
          <a:solidFill>
            <a:srgbClr val="363A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26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0853E51A-B39B-484F-8232-7F72B4D21AEF}"/>
              </a:ext>
            </a:extLst>
          </p:cNvPr>
          <p:cNvSpPr txBox="1"/>
          <p:nvPr/>
        </p:nvSpPr>
        <p:spPr>
          <a:xfrm>
            <a:off x="176040" y="175958"/>
            <a:ext cx="64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Information Presentation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C72C8F2D-AC12-4EB6-9A33-20510754C23A}"/>
              </a:ext>
            </a:extLst>
          </p:cNvPr>
          <p:cNvSpPr txBox="1"/>
          <p:nvPr/>
        </p:nvSpPr>
        <p:spPr>
          <a:xfrm>
            <a:off x="176040" y="699178"/>
            <a:ext cx="5026879" cy="40011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</p:spPr>
        <p:txBody>
          <a:bodyPr wrap="square" rtlCol="0">
            <a:spAutoFit/>
          </a:bodyPr>
          <a:lstStyle/>
          <a:p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Practices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</a:t>
            </a:r>
            <a:r>
              <a:rPr lang="nl-NL" sz="2000" b="1" i="1" dirty="0" err="1">
                <a:solidFill>
                  <a:srgbClr val="7FA6C5"/>
                </a:solidFill>
                <a:latin typeface="Arial Black" panose="020B0A04020102020204" pitchFamily="34" charset="0"/>
              </a:rPr>
              <a:t>and</a:t>
            </a:r>
            <a:r>
              <a:rPr lang="nl-NL" sz="2000" b="1" i="1" dirty="0">
                <a:solidFill>
                  <a:srgbClr val="7FA6C5"/>
                </a:solidFill>
                <a:latin typeface="Arial Black" panose="020B0A04020102020204" pitchFamily="34" charset="0"/>
              </a:rPr>
              <a:t> TEST RUN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6D33BECF-72F4-42A5-B40E-738BF905670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51"/>
          <a:stretch/>
        </p:blipFill>
        <p:spPr>
          <a:xfrm>
            <a:off x="5360141" y="4614210"/>
            <a:ext cx="2874755" cy="21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804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1016</Words>
  <Application>Microsoft Office PowerPoint</Application>
  <PresentationFormat>사용자 지정</PresentationFormat>
  <Paragraphs>310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Kantoorthema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Pim Schipper</dc:creator>
  <cp:lastModifiedBy>seong ho nam</cp:lastModifiedBy>
  <cp:revision>36</cp:revision>
  <dcterms:created xsi:type="dcterms:W3CDTF">2020-02-04T16:08:54Z</dcterms:created>
  <dcterms:modified xsi:type="dcterms:W3CDTF">2020-02-09T03:35:30Z</dcterms:modified>
</cp:coreProperties>
</file>